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3" r:id="rId3"/>
    <p:sldId id="267" r:id="rId4"/>
    <p:sldId id="268" r:id="rId5"/>
    <p:sldId id="259" r:id="rId6"/>
    <p:sldId id="275" r:id="rId7"/>
    <p:sldId id="261" r:id="rId8"/>
    <p:sldId id="278" r:id="rId9"/>
    <p:sldId id="276" r:id="rId10"/>
    <p:sldId id="262" r:id="rId11"/>
    <p:sldId id="279" r:id="rId12"/>
    <p:sldId id="280" r:id="rId13"/>
    <p:sldId id="264" r:id="rId14"/>
    <p:sldId id="271" r:id="rId15"/>
    <p:sldId id="281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966E704-F425-44B1-BE88-987CDFE135AC}">
          <p14:sldIdLst>
            <p14:sldId id="258"/>
            <p14:sldId id="263"/>
            <p14:sldId id="267"/>
            <p14:sldId id="268"/>
            <p14:sldId id="259"/>
            <p14:sldId id="275"/>
            <p14:sldId id="261"/>
            <p14:sldId id="278"/>
            <p14:sldId id="276"/>
            <p14:sldId id="262"/>
            <p14:sldId id="279"/>
            <p14:sldId id="280"/>
            <p14:sldId id="264"/>
            <p14:sldId id="271"/>
            <p14:sldId id="28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3" d="100"/>
          <a:sy n="123" d="100"/>
        </p:scale>
        <p:origin x="-1284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0" y="4038600"/>
            <a:ext cx="9144000" cy="28194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  <a:shade val="30000"/>
                  <a:satMod val="115000"/>
                  <a:alpha val="29000"/>
                </a:schemeClr>
              </a:gs>
              <a:gs pos="50000">
                <a:schemeClr val="bg1">
                  <a:lumMod val="95000"/>
                  <a:shade val="67500"/>
                  <a:satMod val="115000"/>
                  <a:alpha val="31000"/>
                </a:schemeClr>
              </a:gs>
              <a:gs pos="100000">
                <a:schemeClr val="bg1">
                  <a:lumMod val="95000"/>
                  <a:shade val="100000"/>
                  <a:satMod val="115000"/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58595B"/>
              </a:solidFill>
            </a:endParaRPr>
          </a:p>
        </p:txBody>
      </p:sp>
      <p:sp>
        <p:nvSpPr>
          <p:cNvPr id="18" name="Title 17"/>
          <p:cNvSpPr>
            <a:spLocks noGrp="1"/>
          </p:cNvSpPr>
          <p:nvPr>
            <p:ph type="title" hasCustomPrompt="1"/>
          </p:nvPr>
        </p:nvSpPr>
        <p:spPr>
          <a:xfrm>
            <a:off x="685800" y="3886200"/>
            <a:ext cx="7772400" cy="762000"/>
          </a:xfrm>
        </p:spPr>
        <p:txBody>
          <a:bodyPr anchor="b">
            <a:noAutofit/>
          </a:bodyPr>
          <a:lstStyle>
            <a:lvl1pPr algn="l">
              <a:defRPr sz="3500" b="0" spc="0">
                <a:solidFill>
                  <a:srgbClr val="00599D"/>
                </a:solidFill>
                <a:effectLst/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800600"/>
            <a:ext cx="7772400" cy="533400"/>
          </a:xfrm>
          <a:noFill/>
        </p:spPr>
        <p:txBody>
          <a:bodyPr tIns="0"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 b="0" spc="0" baseline="0">
                <a:solidFill>
                  <a:srgbClr val="58595B"/>
                </a:solidFill>
                <a:effectLst/>
                <a:latin typeface="+mn-lt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685800" y="4724400"/>
            <a:ext cx="7772400" cy="45719"/>
          </a:xfrm>
          <a:prstGeom prst="rect">
            <a:avLst/>
          </a:prstGeom>
          <a:solidFill>
            <a:schemeClr val="tx1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1752600" y="6245225"/>
            <a:ext cx="2133600" cy="307975"/>
          </a:xfrm>
        </p:spPr>
        <p:txBody>
          <a:bodyPr anchor="ctr"/>
          <a:lstStyle>
            <a:lvl1pPr marL="0" indent="0">
              <a:buNone/>
              <a:defRPr sz="1600" b="1" baseline="0">
                <a:solidFill>
                  <a:srgbClr val="58595B"/>
                </a:solidFill>
              </a:defRPr>
            </a:lvl1pPr>
          </a:lstStyle>
          <a:p>
            <a:pPr lvl="0"/>
            <a:r>
              <a:rPr lang="en-US" dirty="0" smtClean="0"/>
              <a:t>Your Name</a:t>
            </a:r>
            <a:endParaRPr lang="en-US" dirty="0"/>
          </a:p>
        </p:txBody>
      </p:sp>
      <p:sp>
        <p:nvSpPr>
          <p:cNvPr id="24" name="Text Placeholder 18"/>
          <p:cNvSpPr>
            <a:spLocks noGrp="1"/>
          </p:cNvSpPr>
          <p:nvPr>
            <p:ph type="body" sz="quarter" idx="11" hasCustomPrompt="1"/>
          </p:nvPr>
        </p:nvSpPr>
        <p:spPr>
          <a:xfrm>
            <a:off x="6361814" y="6245225"/>
            <a:ext cx="2133600" cy="307975"/>
          </a:xfrm>
        </p:spPr>
        <p:txBody>
          <a:bodyPr anchor="ctr"/>
          <a:lstStyle>
            <a:lvl1pPr marL="0" indent="0" algn="r">
              <a:buNone/>
              <a:defRPr sz="1600" b="1" baseline="0">
                <a:solidFill>
                  <a:srgbClr val="58595B"/>
                </a:solidFill>
              </a:defRPr>
            </a:lvl1pPr>
          </a:lstStyle>
          <a:p>
            <a:pPr lvl="0"/>
            <a:r>
              <a:rPr lang="en-US" dirty="0" smtClean="0"/>
              <a:t>Today’s Date Here</a:t>
            </a:r>
            <a:endParaRPr lang="en-US" dirty="0"/>
          </a:p>
        </p:txBody>
      </p:sp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042" y="773919"/>
            <a:ext cx="2103917" cy="2109761"/>
          </a:xfrm>
          <a:prstGeom prst="rect">
            <a:avLst/>
          </a:prstGeom>
          <a:effectLst>
            <a:outerShdw blurRad="558800" sx="90000" sy="90000" algn="ctr" rotWithShape="0">
              <a:prstClr val="black">
                <a:alpha val="88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72325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>
                    <a:tint val="75000"/>
                  </a:prstClr>
                </a:solidFill>
              </a:rPr>
              <a:t>Enterprise Business Solutions (EBS)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858000" y="6537325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8595B"/>
                </a:solidFill>
              </a:defRPr>
            </a:lvl1pPr>
          </a:lstStyle>
          <a:p>
            <a:fld id="{F4C3BE3D-7859-4F94-BF38-7C349B4872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60839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8719838-3D00-4BB6-8E0D-CFCE2CCCA91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134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914400"/>
            <a:ext cx="8255000" cy="4725988"/>
          </a:xfrm>
          <a:prstGeom prst="rect">
            <a:avLst/>
          </a:prstGeom>
        </p:spPr>
        <p:txBody>
          <a:bodyPr/>
          <a:lstStyle>
            <a:lvl1pPr>
              <a:defRPr sz="1800">
                <a:latin typeface="Calibri" pitchFamily="34" charset="0"/>
                <a:cs typeface="Calibri" pitchFamily="34" charset="0"/>
              </a:defRPr>
            </a:lvl1pPr>
            <a:lvl2pPr>
              <a:defRPr sz="1600">
                <a:latin typeface="Calibri" pitchFamily="34" charset="0"/>
                <a:cs typeface="Calibri" pitchFamily="34" charset="0"/>
              </a:defRPr>
            </a:lvl2pPr>
            <a:lvl3pPr>
              <a:defRPr sz="1400">
                <a:latin typeface="Calibri" pitchFamily="34" charset="0"/>
                <a:cs typeface="Calibri" pitchFamily="34" charset="0"/>
              </a:defRPr>
            </a:lvl3pPr>
            <a:lvl4pPr>
              <a:defRPr sz="1400">
                <a:latin typeface="Calibri" pitchFamily="34" charset="0"/>
                <a:cs typeface="Calibri" pitchFamily="34" charset="0"/>
              </a:defRPr>
            </a:lvl4pPr>
            <a:lvl5pPr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0" y="6629400"/>
            <a:ext cx="91440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858000" y="6613525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8595B"/>
                </a:solidFill>
              </a:defRPr>
            </a:lvl1pPr>
          </a:lstStyle>
          <a:p>
            <a:fld id="{F4C3BE3D-7859-4F94-BF38-7C349B4872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99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gi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0" y="6477000"/>
            <a:ext cx="9144000" cy="380999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25000"/>
                  <a:lumOff val="75000"/>
                  <a:tint val="66000"/>
                  <a:satMod val="160000"/>
                  <a:alpha val="64000"/>
                </a:schemeClr>
              </a:gs>
              <a:gs pos="50000">
                <a:schemeClr val="tx1">
                  <a:lumMod val="25000"/>
                  <a:lumOff val="75000"/>
                  <a:tint val="44500"/>
                  <a:satMod val="160000"/>
                  <a:alpha val="25000"/>
                </a:schemeClr>
              </a:gs>
              <a:gs pos="100000">
                <a:schemeClr val="tx1">
                  <a:lumMod val="25000"/>
                  <a:lumOff val="75000"/>
                  <a:tint val="23500"/>
                  <a:satMod val="160000"/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25000"/>
                  <a:lumOff val="75000"/>
                  <a:tint val="66000"/>
                  <a:satMod val="160000"/>
                  <a:alpha val="64000"/>
                </a:schemeClr>
              </a:gs>
              <a:gs pos="50000">
                <a:schemeClr val="tx1">
                  <a:lumMod val="25000"/>
                  <a:lumOff val="75000"/>
                  <a:tint val="44500"/>
                  <a:satMod val="160000"/>
                  <a:alpha val="25000"/>
                </a:schemeClr>
              </a:gs>
              <a:gs pos="100000">
                <a:schemeClr val="tx1">
                  <a:lumMod val="25000"/>
                  <a:lumOff val="75000"/>
                  <a:tint val="23500"/>
                  <a:satMod val="160000"/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949" y="690230"/>
            <a:ext cx="9144000" cy="71770"/>
          </a:xfrm>
          <a:prstGeom prst="rect">
            <a:avLst/>
          </a:prstGeom>
          <a:gradFill flip="none" rotWithShape="1">
            <a:gsLst>
              <a:gs pos="0">
                <a:schemeClr val="tx1">
                  <a:lumMod val="25000"/>
                  <a:lumOff val="75000"/>
                  <a:tint val="66000"/>
                  <a:satMod val="160000"/>
                  <a:alpha val="64000"/>
                </a:schemeClr>
              </a:gs>
              <a:gs pos="50000">
                <a:schemeClr val="tx1">
                  <a:lumMod val="25000"/>
                  <a:lumOff val="75000"/>
                  <a:tint val="44500"/>
                  <a:satMod val="160000"/>
                  <a:alpha val="25000"/>
                </a:schemeClr>
              </a:gs>
              <a:gs pos="100000">
                <a:schemeClr val="tx1">
                  <a:lumMod val="25000"/>
                  <a:lumOff val="75000"/>
                  <a:tint val="23500"/>
                  <a:satMod val="160000"/>
                  <a:alpha val="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04800" y="152400"/>
            <a:ext cx="80772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04800" y="838200"/>
            <a:ext cx="85344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cxnSp>
        <p:nvCxnSpPr>
          <p:cNvPr id="3" name="Straight Arrow Connector 2" hidden="1"/>
          <p:cNvCxnSpPr/>
          <p:nvPr/>
        </p:nvCxnSpPr>
        <p:spPr>
          <a:xfrm flipH="1" flipV="1">
            <a:off x="-990600" y="-609600"/>
            <a:ext cx="1524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6858000" y="6537325"/>
            <a:ext cx="21336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58595B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4C3BE3D-7859-4F94-BF38-7C349B4872BF}" type="slidenum">
              <a:rPr lang="en-US" smtClean="0"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latin typeface="Arial" charset="0"/>
              <a:cs typeface="Arial" charset="0"/>
            </a:endParaRP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3"/>
          </p:nvPr>
        </p:nvSpPr>
        <p:spPr>
          <a:xfrm>
            <a:off x="304800" y="6537325"/>
            <a:ext cx="5715000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>
                    <a:tint val="75000"/>
                  </a:prstClr>
                </a:solidFill>
                <a:latin typeface="Arial" charset="0"/>
                <a:cs typeface="Arial" charset="0"/>
              </a:rPr>
              <a:t>Enterprise Business Solutions (EBS)</a:t>
            </a:r>
            <a:endParaRPr lang="en-US" dirty="0">
              <a:solidFill>
                <a:prstClr val="black">
                  <a:tint val="75000"/>
                </a:prstClr>
              </a:solidFill>
              <a:latin typeface="Arial" charset="0"/>
              <a:cs typeface="Arial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9889" y="115562"/>
            <a:ext cx="609811" cy="611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212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0" kern="1200">
          <a:solidFill>
            <a:srgbClr val="00599D"/>
          </a:solidFill>
          <a:latin typeface="Times New Roman" pitchFamily="18" charset="0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599D"/>
        </a:buClr>
        <a:buSzPct val="68000"/>
        <a:buFont typeface="Arial" pitchFamily="34" charset="0"/>
        <a:buChar char="►"/>
        <a:defRPr sz="2000" kern="1200">
          <a:solidFill>
            <a:srgbClr val="151515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599D"/>
        </a:buClr>
        <a:buSzPct val="100000"/>
        <a:buFont typeface="Wingdings" pitchFamily="2" charset="2"/>
        <a:buChar char="§"/>
        <a:defRPr sz="1800" kern="1200">
          <a:solidFill>
            <a:srgbClr val="00599D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1600" kern="1200">
          <a:solidFill>
            <a:srgbClr val="58595B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400" kern="1200">
          <a:solidFill>
            <a:srgbClr val="58595B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Calibri" pitchFamily="34" charset="0"/>
        <a:buChar char="–"/>
        <a:defRPr sz="1400" kern="1200">
          <a:solidFill>
            <a:srgbClr val="58595B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Elizabeth Horton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 smtClean="0"/>
              <a:t>March  9,  2016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Leveraging Technology to Better Manage Your Ethics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8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Program Management Tools:</a:t>
            </a:r>
          </a:p>
          <a:p>
            <a:pPr marL="0" indent="0">
              <a:buNone/>
            </a:pPr>
            <a:endParaRPr lang="en-US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/>
              <a:t>Reports: Can be sorted using a wide range of data. This enables the team to produce very specific reports concerning training, advice and financial disclosure.  </a:t>
            </a:r>
          </a:p>
          <a:p>
            <a:pPr marL="0" indent="0">
              <a:buNone/>
            </a:pPr>
            <a:endParaRPr lang="en-US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/>
              <a:t>Dashboards: Provides management with real-time information regarding the status of filing and training. </a:t>
            </a:r>
          </a:p>
          <a:p>
            <a:pPr marL="0" indent="0">
              <a:buNone/>
            </a:pPr>
            <a:endParaRPr lang="en-US" sz="24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/>
              <a:t>Team Wiki Page: Enables collaboration and maintains continuity on selected topics.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389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14338" name="Picture 2" descr="C:\Users\HortonELI\AppData\Local\Microsoft\Windows\Temporary Internet Files\Content.Outlook\YAXWJUFL\Filing Repor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09624"/>
            <a:ext cx="8763000" cy="559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29474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15362" name="Picture 2" descr="C:\Users\HortonELI\AppData\Local\Microsoft\Windows\Temporary Internet Files\Content.Outlook\YAXWJUFL\Training Report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" y="838200"/>
            <a:ext cx="8717278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43365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914400"/>
            <a:ext cx="8255000" cy="50292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Automated Confidential Filing: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2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/>
              <a:t>Provides a paperless (and therefore </a:t>
            </a:r>
            <a:r>
              <a:rPr lang="en-US" sz="2200" dirty="0"/>
              <a:t>more </a:t>
            </a:r>
            <a:r>
              <a:rPr lang="en-US" sz="2200" dirty="0" smtClean="0"/>
              <a:t>streamlined and more secure) process for New Entrant and Annual OGE 450s.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2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/>
              <a:t>Allows filers to populate forms with data from the previous year.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2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/>
              <a:t>Data from the filing system is immediately available through reports and dashboards, creating an accurate picture of filing status throughout Departmental Offices (headquarters). 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2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/>
              <a:t>Filers can begin the filing process via the personalized dashboard on the ethics homepage. 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503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5122" name="Picture 2" descr="C:\Users\HortonELI\AppData\Local\Microsoft\Windows\Temporary Internet Files\Content.Outlook\YAXWJUFL\Filer's Home Scre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843148"/>
            <a:ext cx="8490857" cy="55576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5985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dirty="0" smtClean="0"/>
              <a:t>Elizabeth Horton  </a:t>
            </a:r>
          </a:p>
          <a:p>
            <a:pPr marL="0" indent="0" algn="ctr">
              <a:buNone/>
            </a:pPr>
            <a:r>
              <a:rPr lang="en-US" sz="2400" dirty="0" smtClean="0"/>
              <a:t>Deputy Assistant General Counsel (Ethics)</a:t>
            </a:r>
          </a:p>
          <a:p>
            <a:pPr marL="0" indent="0" algn="ctr">
              <a:buNone/>
            </a:pPr>
            <a:r>
              <a:rPr lang="en-US" sz="2400" dirty="0" smtClean="0"/>
              <a:t>Department of the Treasury</a:t>
            </a:r>
          </a:p>
          <a:p>
            <a:pPr marL="0" indent="0" algn="ctr">
              <a:buNone/>
            </a:pPr>
            <a:r>
              <a:rPr lang="en-US" sz="2400" dirty="0" smtClean="0"/>
              <a:t>202-622-9794          </a:t>
            </a:r>
          </a:p>
          <a:p>
            <a:pPr marL="0" indent="0" algn="ctr">
              <a:buNone/>
            </a:pPr>
            <a:r>
              <a:rPr lang="en-US" sz="2400" dirty="0"/>
              <a:t>e</a:t>
            </a:r>
            <a:r>
              <a:rPr lang="en-US" sz="2400" dirty="0" smtClean="0"/>
              <a:t>lizabeth.horton@treasury.gov                                                                                                  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374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914400"/>
            <a:ext cx="8255000" cy="55626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Overall Objective: 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To Modernize the Retention and Retrieval of Advice, Filing and Training Records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2050" name="Picture 2" descr="C:\Users\HortonELI\Pictures\OGE pd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200400"/>
            <a:ext cx="23145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85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Change </a:t>
            </a:r>
            <a:r>
              <a:rPr lang="en-US" sz="2000" dirty="0"/>
              <a:t>c</a:t>
            </a:r>
            <a:r>
              <a:rPr lang="en-US" sz="2000" dirty="0" smtClean="0"/>
              <a:t>an have its downsides: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5" name="Picture 2" descr="C:\Users\HortonELI\Pictures\OGE PPT 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114" y="1600200"/>
            <a:ext cx="5080000" cy="435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585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But it also has its upsides: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074" name="Picture 2" descr="C:\Users\HortonELI\Pictures\OGE ppt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1838" y="2257425"/>
            <a:ext cx="2600325" cy="234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590800" y="4800600"/>
            <a:ext cx="4419600" cy="830997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Morris </a:t>
            </a:r>
            <a:r>
              <a:rPr lang="en-US" sz="2000" dirty="0" smtClean="0">
                <a:solidFill>
                  <a:schemeClr val="bg1"/>
                </a:solidFill>
              </a:rPr>
              <a:t>can now immediately find the information he was looking for.</a:t>
            </a:r>
            <a:endParaRPr lang="en-US" sz="2000" dirty="0">
              <a:solidFill>
                <a:schemeClr val="bg1"/>
              </a:solidFill>
            </a:endParaRPr>
          </a:p>
          <a:p>
            <a:endParaRPr 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1000771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55000" cy="3810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    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 smtClean="0"/>
              <a:t>Advice Archive</a:t>
            </a:r>
          </a:p>
          <a:p>
            <a:pPr marL="0" indent="0">
              <a:buNone/>
            </a:pPr>
            <a:r>
              <a:rPr lang="en-US" sz="2800" dirty="0"/>
              <a:t> </a:t>
            </a:r>
            <a:r>
              <a:rPr lang="en-US" sz="2800" dirty="0" smtClean="0"/>
              <a:t>   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 smtClean="0"/>
              <a:t>Program Management Tools</a:t>
            </a:r>
          </a:p>
          <a:p>
            <a:pPr lvl="1">
              <a:buFont typeface="Wingdings" panose="05000000000000000000" pitchFamily="2" charset="2"/>
              <a:buChar char="ü"/>
            </a:pPr>
            <a:endParaRPr lang="en-US" sz="2600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600" dirty="0" smtClean="0"/>
              <a:t>Automated Confidential Filing   </a:t>
            </a:r>
            <a:endParaRPr lang="en-US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19200" y="1327666"/>
            <a:ext cx="7086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rgbClr val="00B050"/>
                </a:solidFill>
              </a:rPr>
              <a:t>Treasury’s Ethics Tracker</a:t>
            </a:r>
          </a:p>
        </p:txBody>
      </p:sp>
    </p:spTree>
    <p:extLst>
      <p:ext uri="{BB962C8B-B14F-4D97-AF65-F5344CB8AC3E}">
        <p14:creationId xmlns:p14="http://schemas.microsoft.com/office/powerpoint/2010/main" val="93740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10" y="914400"/>
            <a:ext cx="756158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523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077200" cy="533400"/>
          </a:xfrm>
        </p:spPr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Advice Archive: </a:t>
            </a:r>
          </a:p>
          <a:p>
            <a:pPr marL="0" indent="0">
              <a:buNone/>
            </a:pPr>
            <a:endParaRPr lang="en-US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/>
              <a:t>Provides a chronological record of advice attached to each employee record.</a:t>
            </a:r>
          </a:p>
          <a:p>
            <a:pPr marL="0" indent="0">
              <a:buNone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/>
              <a:t>Can be used to record analysis/advice concerning invitations, non-federal source travel, outside activities and conflicts.</a:t>
            </a:r>
          </a:p>
          <a:p>
            <a:pPr marL="0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200" dirty="0" smtClean="0"/>
              <a:t>The advice archive can be sorted/searched within each employee record or as part of a larger advice report.   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2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13314" name="Picture 2" descr="C:\Users\HortonELI\AppData\Local\Microsoft\Windows\Temporary Internet Files\Content.Outlook\YAXWJUFL\Advice Dashboard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8" y="838200"/>
            <a:ext cx="8900160" cy="556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5240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Technology to Better Manage Your Ethics 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4C3BE3D-7859-4F94-BF38-7C349B4872BF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2290" name="Picture 2" descr="C:\Users\HortonELI\AppData\Local\Microsoft\Windows\Temporary Internet Files\Content.Outlook\YAXWJUFL\Advice Report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09624"/>
            <a:ext cx="8945880" cy="559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544098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Treasury">
      <a:majorFont>
        <a:latin typeface="Times New Roman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800" dirty="0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3043</TotalTime>
  <Words>400</Words>
  <Application>Microsoft Office PowerPoint</Application>
  <PresentationFormat>On-screen Show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1_Office Theme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  <vt:lpstr>Leveraging Technology to Better Manage Your Ethics Program</vt:lpstr>
    </vt:vector>
  </TitlesOfParts>
  <Company>The U.S. Department of the Treasury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Database</dc:title>
  <dc:creator>Marcinko, William</dc:creator>
  <cp:lastModifiedBy>Elizabeth D. Horton</cp:lastModifiedBy>
  <cp:revision>96</cp:revision>
  <cp:lastPrinted>2016-03-04T17:32:37Z</cp:lastPrinted>
  <dcterms:created xsi:type="dcterms:W3CDTF">2014-03-25T11:58:56Z</dcterms:created>
  <dcterms:modified xsi:type="dcterms:W3CDTF">2016-03-07T17:32:06Z</dcterms:modified>
</cp:coreProperties>
</file>